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 (MS) Bold" panose="020B0604020202020204" charset="0"/>
      <p:regular r:id="rId13"/>
    </p:embeddedFont>
    <p:embeddedFont>
      <p:font typeface="Poppins Bold" panose="020B0604020202020204" charset="0"/>
      <p:regular r:id="rId14"/>
    </p:embeddedFont>
    <p:embeddedFont>
      <p:font typeface="Poppins Light" panose="00000400000000000000" pitchFamily="2" charset="0"/>
      <p:regular r:id="rId15"/>
    </p:embeddedFont>
    <p:embeddedFont>
      <p:font typeface="Roboto" panose="020000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21.08.2025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282388" y="221321"/>
            <a:ext cx="7853081" cy="9998442"/>
          </a:xfrm>
          <a:custGeom>
            <a:avLst/>
            <a:gdLst/>
            <a:ahLst/>
            <a:cxnLst/>
            <a:rect l="l" t="t" r="r" b="b"/>
            <a:pathLst>
              <a:path w="7853081" h="9998442">
                <a:moveTo>
                  <a:pt x="0" y="0"/>
                </a:moveTo>
                <a:lnTo>
                  <a:pt x="7853081" y="0"/>
                </a:lnTo>
                <a:lnTo>
                  <a:pt x="7853081" y="9998443"/>
                </a:lnTo>
                <a:lnTo>
                  <a:pt x="0" y="9998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212" r="-63212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241742" y="7570694"/>
            <a:ext cx="6763870" cy="1962075"/>
            <a:chOff x="0" y="0"/>
            <a:chExt cx="9018493" cy="2616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018494" cy="2616100"/>
            </a:xfrm>
            <a:custGeom>
              <a:avLst/>
              <a:gdLst/>
              <a:ahLst/>
              <a:cxnLst/>
              <a:rect l="l" t="t" r="r" b="b"/>
              <a:pathLst>
                <a:path w="9018494" h="2616100">
                  <a:moveTo>
                    <a:pt x="0" y="0"/>
                  </a:moveTo>
                  <a:lnTo>
                    <a:pt x="9018494" y="0"/>
                  </a:lnTo>
                  <a:lnTo>
                    <a:pt x="9018494" y="2616100"/>
                  </a:lnTo>
                  <a:lnTo>
                    <a:pt x="0" y="2616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9018493" cy="26827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 b="1">
                  <a:solidFill>
                    <a:srgbClr val="E7E6E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PRESENTED BY:</a:t>
              </a:r>
            </a:p>
            <a:p>
              <a:pPr algn="l">
                <a:lnSpc>
                  <a:spcPts val="3600"/>
                </a:lnSpc>
              </a:pPr>
              <a:r>
                <a:rPr lang="en-US" sz="3000" b="1">
                  <a:solidFill>
                    <a:srgbClr val="E7E6E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Aryan Dhull(20221CSD0108)</a:t>
              </a:r>
            </a:p>
            <a:p>
              <a:pPr algn="l">
                <a:lnSpc>
                  <a:spcPts val="3600"/>
                </a:lnSpc>
              </a:pPr>
              <a:r>
                <a:rPr lang="en-US" sz="3000" b="1">
                  <a:solidFill>
                    <a:srgbClr val="E7E6E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Vishwajeet(20221CSD0126)</a:t>
              </a:r>
            </a:p>
            <a:p>
              <a:pPr algn="l">
                <a:lnSpc>
                  <a:spcPts val="3600"/>
                </a:lnSpc>
              </a:pPr>
              <a:r>
                <a:rPr lang="en-US" sz="3000" b="1">
                  <a:solidFill>
                    <a:srgbClr val="E7E6E6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M.Akshay(20221CSD0139)</a:t>
              </a:r>
            </a:p>
          </p:txBody>
        </p:sp>
      </p:grpSp>
      <p:sp>
        <p:nvSpPr>
          <p:cNvPr id="10" name="Freeform 8">
            <a:extLst>
              <a:ext uri="{FF2B5EF4-FFF2-40B4-BE49-F238E27FC236}">
                <a16:creationId xmlns:a16="http://schemas.microsoft.com/office/drawing/2014/main" id="{64619D6F-E2A7-9B92-5E49-A85D3D05F42D}"/>
              </a:ext>
            </a:extLst>
          </p:cNvPr>
          <p:cNvSpPr/>
          <p:nvPr/>
        </p:nvSpPr>
        <p:spPr>
          <a:xfrm>
            <a:off x="8305800" y="1790700"/>
            <a:ext cx="9445526" cy="3133868"/>
          </a:xfrm>
          <a:custGeom>
            <a:avLst/>
            <a:gdLst/>
            <a:ahLst/>
            <a:cxnLst/>
            <a:rect l="l" t="t" r="r" b="b"/>
            <a:pathLst>
              <a:path w="12594035" h="4178490">
                <a:moveTo>
                  <a:pt x="0" y="0"/>
                </a:moveTo>
                <a:lnTo>
                  <a:pt x="12594035" y="0"/>
                </a:lnTo>
                <a:lnTo>
                  <a:pt x="12594035" y="4178490"/>
                </a:lnTo>
                <a:lnTo>
                  <a:pt x="0" y="417849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40986291-818B-FBE3-B1AF-C02B937E0B79}"/>
              </a:ext>
            </a:extLst>
          </p:cNvPr>
          <p:cNvSpPr txBox="1"/>
          <p:nvPr/>
        </p:nvSpPr>
        <p:spPr>
          <a:xfrm>
            <a:off x="8842474" y="2110666"/>
            <a:ext cx="9445526" cy="319101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6937"/>
              </a:lnSpc>
            </a:pPr>
            <a:r>
              <a:rPr lang="en-US" sz="5562" dirty="0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Handwritten Digit Recognition with Deep Learning (128x128 Input)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998934" y="3838285"/>
            <a:ext cx="7779855" cy="2578950"/>
            <a:chOff x="0" y="0"/>
            <a:chExt cx="11915988" cy="39500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915987" cy="3950039"/>
            </a:xfrm>
            <a:custGeom>
              <a:avLst/>
              <a:gdLst/>
              <a:ahLst/>
              <a:cxnLst/>
              <a:rect l="l" t="t" r="r" b="b"/>
              <a:pathLst>
                <a:path w="11915987" h="3950039">
                  <a:moveTo>
                    <a:pt x="0" y="0"/>
                  </a:moveTo>
                  <a:lnTo>
                    <a:pt x="11915987" y="0"/>
                  </a:lnTo>
                  <a:lnTo>
                    <a:pt x="11915987" y="3950039"/>
                  </a:lnTo>
                  <a:lnTo>
                    <a:pt x="0" y="39500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52400"/>
              <a:ext cx="11915988" cy="410243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2923"/>
                </a:lnSpc>
              </a:pPr>
              <a:r>
                <a:rPr lang="en-US" sz="10361" b="1">
                  <a:solidFill>
                    <a:srgbClr val="F2F2F3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THANK YOU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1605563"/>
            <a:ext cx="9460274" cy="3310751"/>
            <a:chOff x="0" y="0"/>
            <a:chExt cx="12613699" cy="44143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4178490"/>
            </a:xfrm>
            <a:custGeom>
              <a:avLst/>
              <a:gdLst/>
              <a:ahLst/>
              <a:cxnLst/>
              <a:rect l="l" t="t" r="r" b="b"/>
              <a:pathLst>
                <a:path w="12594035" h="4178490">
                  <a:moveTo>
                    <a:pt x="0" y="0"/>
                  </a:moveTo>
                  <a:lnTo>
                    <a:pt x="12594035" y="0"/>
                  </a:lnTo>
                  <a:lnTo>
                    <a:pt x="12594035" y="4178490"/>
                  </a:lnTo>
                  <a:lnTo>
                    <a:pt x="0" y="41784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9664" y="159644"/>
              <a:ext cx="12594035" cy="42546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dirty="0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Handwritten Digit Recognition with Deep Learning (128x128 Input)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2238" y="5164634"/>
            <a:ext cx="9445526" cy="1814512"/>
            <a:chOff x="0" y="0"/>
            <a:chExt cx="12594035" cy="24193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2419350"/>
            </a:xfrm>
            <a:custGeom>
              <a:avLst/>
              <a:gdLst/>
              <a:ahLst/>
              <a:cxnLst/>
              <a:rect l="l" t="t" r="r" b="b"/>
              <a:pathLst>
                <a:path w="12594035" h="2419350">
                  <a:moveTo>
                    <a:pt x="0" y="0"/>
                  </a:moveTo>
                  <a:lnTo>
                    <a:pt x="12594035" y="0"/>
                  </a:lnTo>
                  <a:lnTo>
                    <a:pt x="12594035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2594035" cy="2514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This project implements a Convolutional Neural Network (CNN) to classify handwritten digits from the MNIST dataset using 128x128 images. It covers data preprocessing, model training, evaluation, visualization, enhanced custom image prediction, and model saving/loading to avoid retraining.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2238" y="7298085"/>
            <a:ext cx="9445526" cy="907256"/>
            <a:chOff x="0" y="0"/>
            <a:chExt cx="12594035" cy="12096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594035" cy="1209675"/>
            </a:xfrm>
            <a:custGeom>
              <a:avLst/>
              <a:gdLst/>
              <a:ahLst/>
              <a:cxnLst/>
              <a:rect l="l" t="t" r="r" b="b"/>
              <a:pathLst>
                <a:path w="12594035" h="120967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1259403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The approach leverages Python, TensorFlow/Keras, and advanced image processing libraries to improve digit recognition accuracy and usability.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460628"/>
            <a:ext cx="9445526" cy="2257568"/>
            <a:chOff x="0" y="0"/>
            <a:chExt cx="12594035" cy="30100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3010090"/>
            </a:xfrm>
            <a:custGeom>
              <a:avLst/>
              <a:gdLst/>
              <a:ahLst/>
              <a:cxnLst/>
              <a:rect l="l" t="t" r="r" b="b"/>
              <a:pathLst>
                <a:path w="12594035" h="3010090">
                  <a:moveTo>
                    <a:pt x="0" y="0"/>
                  </a:moveTo>
                  <a:lnTo>
                    <a:pt x="12594035" y="0"/>
                  </a:lnTo>
                  <a:lnTo>
                    <a:pt x="12594035" y="3010090"/>
                  </a:lnTo>
                  <a:lnTo>
                    <a:pt x="0" y="30100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12594035" cy="30862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Data Loading and Preprocessing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7475" y="3138636"/>
            <a:ext cx="9455051" cy="3193256"/>
            <a:chOff x="0" y="0"/>
            <a:chExt cx="12606735" cy="4257675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12594082" cy="4244975"/>
            </a:xfrm>
            <a:custGeom>
              <a:avLst/>
              <a:gdLst/>
              <a:ahLst/>
              <a:cxnLst/>
              <a:rect l="l" t="t" r="r" b="b"/>
              <a:pathLst>
                <a:path w="12594082" h="4244975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12434951" y="0"/>
                  </a:lnTo>
                  <a:cubicBezTo>
                    <a:pt x="12522835" y="0"/>
                    <a:pt x="12594082" y="71120"/>
                    <a:pt x="12594082" y="158750"/>
                  </a:cubicBezTo>
                  <a:lnTo>
                    <a:pt x="12594082" y="4086225"/>
                  </a:lnTo>
                  <a:cubicBezTo>
                    <a:pt x="12594082" y="4173855"/>
                    <a:pt x="12522835" y="4244975"/>
                    <a:pt x="12434951" y="4244975"/>
                  </a:cubicBezTo>
                  <a:lnTo>
                    <a:pt x="159131" y="4244975"/>
                  </a:lnTo>
                  <a:cubicBezTo>
                    <a:pt x="71247" y="4244975"/>
                    <a:pt x="0" y="4173855"/>
                    <a:pt x="0" y="4086225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2606782" cy="4257675"/>
            </a:xfrm>
            <a:custGeom>
              <a:avLst/>
              <a:gdLst/>
              <a:ahLst/>
              <a:cxnLst/>
              <a:rect l="l" t="t" r="r" b="b"/>
              <a:pathLst>
                <a:path w="12606782" h="4257675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12441301" y="0"/>
                  </a:lnTo>
                  <a:lnTo>
                    <a:pt x="12441301" y="6350"/>
                  </a:lnTo>
                  <a:lnTo>
                    <a:pt x="12441301" y="0"/>
                  </a:lnTo>
                  <a:cubicBezTo>
                    <a:pt x="12532613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4092575"/>
                  </a:lnTo>
                  <a:lnTo>
                    <a:pt x="12600432" y="4092575"/>
                  </a:lnTo>
                  <a:lnTo>
                    <a:pt x="12606782" y="4092575"/>
                  </a:lnTo>
                  <a:cubicBezTo>
                    <a:pt x="12606782" y="4183761"/>
                    <a:pt x="12532740" y="4257675"/>
                    <a:pt x="12441301" y="4257675"/>
                  </a:cubicBezTo>
                  <a:lnTo>
                    <a:pt x="12441301" y="4251325"/>
                  </a:lnTo>
                  <a:lnTo>
                    <a:pt x="12441301" y="4257675"/>
                  </a:lnTo>
                  <a:lnTo>
                    <a:pt x="165481" y="4257675"/>
                  </a:lnTo>
                  <a:lnTo>
                    <a:pt x="165481" y="4251325"/>
                  </a:lnTo>
                  <a:lnTo>
                    <a:pt x="165481" y="4257675"/>
                  </a:lnTo>
                  <a:cubicBezTo>
                    <a:pt x="74168" y="4257675"/>
                    <a:pt x="0" y="4183761"/>
                    <a:pt x="0" y="4092575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092575"/>
                  </a:lnTo>
                  <a:lnTo>
                    <a:pt x="6350" y="4092575"/>
                  </a:lnTo>
                  <a:lnTo>
                    <a:pt x="12700" y="4092575"/>
                  </a:lnTo>
                  <a:cubicBezTo>
                    <a:pt x="12700" y="4176776"/>
                    <a:pt x="81026" y="4244975"/>
                    <a:pt x="165481" y="4244975"/>
                  </a:cubicBezTo>
                  <a:lnTo>
                    <a:pt x="12441301" y="4244975"/>
                  </a:lnTo>
                  <a:cubicBezTo>
                    <a:pt x="12525628" y="4244975"/>
                    <a:pt x="12594082" y="4176776"/>
                    <a:pt x="12594082" y="4092575"/>
                  </a:cubicBezTo>
                  <a:lnTo>
                    <a:pt x="12594082" y="165100"/>
                  </a:lnTo>
                  <a:cubicBezTo>
                    <a:pt x="12594082" y="80899"/>
                    <a:pt x="12525756" y="12700"/>
                    <a:pt x="12441301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85280" y="3138636"/>
            <a:ext cx="3544044" cy="740718"/>
            <a:chOff x="0" y="0"/>
            <a:chExt cx="4725392" cy="9876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25392" cy="987623"/>
            </a:xfrm>
            <a:custGeom>
              <a:avLst/>
              <a:gdLst/>
              <a:ahLst/>
              <a:cxnLst/>
              <a:rect l="l" t="t" r="r" b="b"/>
              <a:pathLst>
                <a:path w="4725392" h="987623">
                  <a:moveTo>
                    <a:pt x="0" y="0"/>
                  </a:moveTo>
                  <a:lnTo>
                    <a:pt x="4725392" y="0"/>
                  </a:lnTo>
                  <a:lnTo>
                    <a:pt x="4725392" y="987623"/>
                  </a:lnTo>
                  <a:lnTo>
                    <a:pt x="0" y="987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4725392" cy="10352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Dataset Preparation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85280" y="4049465"/>
            <a:ext cx="8859441" cy="907256"/>
            <a:chOff x="0" y="0"/>
            <a:chExt cx="11812588" cy="12096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12588" cy="1209675"/>
            </a:xfrm>
            <a:custGeom>
              <a:avLst/>
              <a:gdLst/>
              <a:ahLst/>
              <a:cxnLst/>
              <a:rect l="l" t="t" r="r" b="b"/>
              <a:pathLst>
                <a:path w="11812588" h="1209675">
                  <a:moveTo>
                    <a:pt x="0" y="0"/>
                  </a:moveTo>
                  <a:lnTo>
                    <a:pt x="11812588" y="0"/>
                  </a:lnTo>
                  <a:lnTo>
                    <a:pt x="1181258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1181258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MNIST dataset with 60,000 training and 10,000 testing grayscale images originally 28x28 pixels.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85280" y="5126831"/>
            <a:ext cx="8859441" cy="907256"/>
            <a:chOff x="0" y="0"/>
            <a:chExt cx="11812588" cy="12096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812588" cy="1209675"/>
            </a:xfrm>
            <a:custGeom>
              <a:avLst/>
              <a:gdLst/>
              <a:ahLst/>
              <a:cxnLst/>
              <a:rect l="l" t="t" r="r" b="b"/>
              <a:pathLst>
                <a:path w="11812588" h="1209675">
                  <a:moveTo>
                    <a:pt x="0" y="0"/>
                  </a:moveTo>
                  <a:lnTo>
                    <a:pt x="11812588" y="0"/>
                  </a:lnTo>
                  <a:lnTo>
                    <a:pt x="1181258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1181258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Images resized to 128x128, normalized to [0,1], and reshaped to include channel dimension (128x128x1).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87475" y="6605885"/>
            <a:ext cx="9455051" cy="2739629"/>
            <a:chOff x="0" y="0"/>
            <a:chExt cx="12606735" cy="3652838"/>
          </a:xfrm>
        </p:grpSpPr>
        <p:sp>
          <p:nvSpPr>
            <p:cNvPr id="23" name="Freeform 23"/>
            <p:cNvSpPr/>
            <p:nvPr/>
          </p:nvSpPr>
          <p:spPr>
            <a:xfrm>
              <a:off x="6350" y="6350"/>
              <a:ext cx="12593955" cy="3640074"/>
            </a:xfrm>
            <a:custGeom>
              <a:avLst/>
              <a:gdLst/>
              <a:ahLst/>
              <a:cxnLst/>
              <a:rect l="l" t="t" r="r" b="b"/>
              <a:pathLst>
                <a:path w="12593955" h="3640074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12434824" y="0"/>
                  </a:lnTo>
                  <a:cubicBezTo>
                    <a:pt x="12522708" y="0"/>
                    <a:pt x="12593955" y="71120"/>
                    <a:pt x="12593955" y="158750"/>
                  </a:cubicBezTo>
                  <a:lnTo>
                    <a:pt x="12593955" y="3481324"/>
                  </a:lnTo>
                  <a:cubicBezTo>
                    <a:pt x="12593955" y="3568954"/>
                    <a:pt x="12522708" y="3640074"/>
                    <a:pt x="12434824" y="3640074"/>
                  </a:cubicBezTo>
                  <a:lnTo>
                    <a:pt x="159131" y="3640074"/>
                  </a:lnTo>
                  <a:cubicBezTo>
                    <a:pt x="71247" y="3640074"/>
                    <a:pt x="0" y="3568954"/>
                    <a:pt x="0" y="3481324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2606655" cy="3652774"/>
            </a:xfrm>
            <a:custGeom>
              <a:avLst/>
              <a:gdLst/>
              <a:ahLst/>
              <a:cxnLst/>
              <a:rect l="l" t="t" r="r" b="b"/>
              <a:pathLst>
                <a:path w="12606655" h="3652774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12441174" y="0"/>
                  </a:lnTo>
                  <a:lnTo>
                    <a:pt x="12441174" y="6350"/>
                  </a:lnTo>
                  <a:lnTo>
                    <a:pt x="12441174" y="0"/>
                  </a:lnTo>
                  <a:cubicBezTo>
                    <a:pt x="12532614" y="0"/>
                    <a:pt x="12606655" y="73914"/>
                    <a:pt x="12606655" y="165100"/>
                  </a:cubicBezTo>
                  <a:lnTo>
                    <a:pt x="12600305" y="165100"/>
                  </a:lnTo>
                  <a:lnTo>
                    <a:pt x="12606655" y="165100"/>
                  </a:lnTo>
                  <a:lnTo>
                    <a:pt x="12606655" y="3487674"/>
                  </a:lnTo>
                  <a:lnTo>
                    <a:pt x="12600305" y="3487674"/>
                  </a:lnTo>
                  <a:lnTo>
                    <a:pt x="12606655" y="3487674"/>
                  </a:lnTo>
                  <a:cubicBezTo>
                    <a:pt x="12606655" y="3578860"/>
                    <a:pt x="12532487" y="3652774"/>
                    <a:pt x="12441174" y="3652774"/>
                  </a:cubicBezTo>
                  <a:lnTo>
                    <a:pt x="12441174" y="3646424"/>
                  </a:lnTo>
                  <a:lnTo>
                    <a:pt x="12441174" y="3652774"/>
                  </a:lnTo>
                  <a:lnTo>
                    <a:pt x="165481" y="3652774"/>
                  </a:lnTo>
                  <a:lnTo>
                    <a:pt x="165481" y="3646424"/>
                  </a:lnTo>
                  <a:lnTo>
                    <a:pt x="165481" y="3652774"/>
                  </a:lnTo>
                  <a:cubicBezTo>
                    <a:pt x="74041" y="3652774"/>
                    <a:pt x="0" y="3578860"/>
                    <a:pt x="0" y="348767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487674"/>
                  </a:lnTo>
                  <a:lnTo>
                    <a:pt x="6350" y="3487674"/>
                  </a:lnTo>
                  <a:lnTo>
                    <a:pt x="12700" y="3487674"/>
                  </a:lnTo>
                  <a:cubicBezTo>
                    <a:pt x="12700" y="3571875"/>
                    <a:pt x="81153" y="3640074"/>
                    <a:pt x="165481" y="3640074"/>
                  </a:cubicBezTo>
                  <a:lnTo>
                    <a:pt x="12441174" y="3640074"/>
                  </a:lnTo>
                  <a:cubicBezTo>
                    <a:pt x="12525629" y="3640074"/>
                    <a:pt x="12593955" y="3571875"/>
                    <a:pt x="12593955" y="3487674"/>
                  </a:cubicBezTo>
                  <a:lnTo>
                    <a:pt x="12593955" y="165100"/>
                  </a:lnTo>
                  <a:cubicBezTo>
                    <a:pt x="12593955" y="80899"/>
                    <a:pt x="12525502" y="12700"/>
                    <a:pt x="1244117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285280" y="6702847"/>
            <a:ext cx="3544044" cy="677291"/>
            <a:chOff x="0" y="0"/>
            <a:chExt cx="4725392" cy="90305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725392" cy="903055"/>
            </a:xfrm>
            <a:custGeom>
              <a:avLst/>
              <a:gdLst/>
              <a:ahLst/>
              <a:cxnLst/>
              <a:rect l="l" t="t" r="r" b="b"/>
              <a:pathLst>
                <a:path w="4725392" h="903055">
                  <a:moveTo>
                    <a:pt x="0" y="0"/>
                  </a:moveTo>
                  <a:lnTo>
                    <a:pt x="4725392" y="0"/>
                  </a:lnTo>
                  <a:lnTo>
                    <a:pt x="4725392" y="903055"/>
                  </a:lnTo>
                  <a:lnTo>
                    <a:pt x="0" y="9030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4725392" cy="9506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Label Encoding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85280" y="7516714"/>
            <a:ext cx="8859441" cy="453629"/>
            <a:chOff x="0" y="0"/>
            <a:chExt cx="11812588" cy="60483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812588" cy="604838"/>
            </a:xfrm>
            <a:custGeom>
              <a:avLst/>
              <a:gdLst/>
              <a:ahLst/>
              <a:cxnLst/>
              <a:rect l="l" t="t" r="r" b="b"/>
              <a:pathLst>
                <a:path w="11812588" h="604838">
                  <a:moveTo>
                    <a:pt x="0" y="0"/>
                  </a:moveTo>
                  <a:lnTo>
                    <a:pt x="11812588" y="0"/>
                  </a:lnTo>
                  <a:lnTo>
                    <a:pt x="118125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1181258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Labels converted to one-hot encoded format for 10 digit classes (0–9).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85280" y="8140452"/>
            <a:ext cx="8859441" cy="907256"/>
            <a:chOff x="0" y="0"/>
            <a:chExt cx="11812588" cy="12096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812588" cy="1209675"/>
            </a:xfrm>
            <a:custGeom>
              <a:avLst/>
              <a:gdLst/>
              <a:ahLst/>
              <a:cxnLst/>
              <a:rect l="l" t="t" r="r" b="b"/>
              <a:pathLst>
                <a:path w="11812588" h="1209675">
                  <a:moveTo>
                    <a:pt x="0" y="0"/>
                  </a:moveTo>
                  <a:lnTo>
                    <a:pt x="11812588" y="0"/>
                  </a:lnTo>
                  <a:lnTo>
                    <a:pt x="1181258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0"/>
              <a:ext cx="1181258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Training data shape: (60000, 128, 128, 1); Test data shape: (10000, 128, 128, 1).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50237" y="1557938"/>
            <a:ext cx="8140452" cy="1381268"/>
            <a:chOff x="0" y="0"/>
            <a:chExt cx="10853937" cy="18416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853937" cy="1841690"/>
            </a:xfrm>
            <a:custGeom>
              <a:avLst/>
              <a:gdLst/>
              <a:ahLst/>
              <a:cxnLst/>
              <a:rect l="l" t="t" r="r" b="b"/>
              <a:pathLst>
                <a:path w="10853937" h="1841690">
                  <a:moveTo>
                    <a:pt x="0" y="0"/>
                  </a:moveTo>
                  <a:lnTo>
                    <a:pt x="10853937" y="0"/>
                  </a:lnTo>
                  <a:lnTo>
                    <a:pt x="10853937" y="1841690"/>
                  </a:lnTo>
                  <a:lnTo>
                    <a:pt x="0" y="1841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10853937" cy="19178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Building the CNN Model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45475" y="3678585"/>
            <a:ext cx="647402" cy="647402"/>
            <a:chOff x="0" y="0"/>
            <a:chExt cx="863203" cy="863203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771632" y="3403808"/>
            <a:ext cx="3544044" cy="722452"/>
            <a:chOff x="0" y="0"/>
            <a:chExt cx="4725392" cy="96326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25392" cy="963269"/>
            </a:xfrm>
            <a:custGeom>
              <a:avLst/>
              <a:gdLst/>
              <a:ahLst/>
              <a:cxnLst/>
              <a:rect l="l" t="t" r="r" b="b"/>
              <a:pathLst>
                <a:path w="4725392" h="963269">
                  <a:moveTo>
                    <a:pt x="0" y="0"/>
                  </a:moveTo>
                  <a:lnTo>
                    <a:pt x="4725392" y="0"/>
                  </a:lnTo>
                  <a:lnTo>
                    <a:pt x="4725392" y="963269"/>
                  </a:lnTo>
                  <a:lnTo>
                    <a:pt x="0" y="9632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4725392" cy="10108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Architecture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771632" y="4296370"/>
            <a:ext cx="3659684" cy="1814512"/>
            <a:chOff x="0" y="0"/>
            <a:chExt cx="4879578" cy="24193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79579" cy="2419350"/>
            </a:xfrm>
            <a:custGeom>
              <a:avLst/>
              <a:gdLst/>
              <a:ahLst/>
              <a:cxnLst/>
              <a:rect l="l" t="t" r="r" b="b"/>
              <a:pathLst>
                <a:path w="4879579" h="2419350">
                  <a:moveTo>
                    <a:pt x="0" y="0"/>
                  </a:moveTo>
                  <a:lnTo>
                    <a:pt x="4879579" y="0"/>
                  </a:lnTo>
                  <a:lnTo>
                    <a:pt x="4879579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4879578" cy="2514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Two Conv2D layers with ReLU activation followed by MaxPooling2D to reduce spatial dimensions.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710071" y="3678585"/>
            <a:ext cx="647402" cy="647402"/>
            <a:chOff x="0" y="0"/>
            <a:chExt cx="863203" cy="863203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3636229" y="3403808"/>
            <a:ext cx="3544044" cy="722452"/>
            <a:chOff x="0" y="0"/>
            <a:chExt cx="4725392" cy="96326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725392" cy="963269"/>
            </a:xfrm>
            <a:custGeom>
              <a:avLst/>
              <a:gdLst/>
              <a:ahLst/>
              <a:cxnLst/>
              <a:rect l="l" t="t" r="r" b="b"/>
              <a:pathLst>
                <a:path w="4725392" h="963269">
                  <a:moveTo>
                    <a:pt x="0" y="0"/>
                  </a:moveTo>
                  <a:lnTo>
                    <a:pt x="4725392" y="0"/>
                  </a:lnTo>
                  <a:lnTo>
                    <a:pt x="4725392" y="963269"/>
                  </a:lnTo>
                  <a:lnTo>
                    <a:pt x="0" y="9632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4725392" cy="10108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Regularization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636229" y="4296370"/>
            <a:ext cx="3659684" cy="907256"/>
            <a:chOff x="0" y="0"/>
            <a:chExt cx="4879578" cy="12096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879579" cy="1209675"/>
            </a:xfrm>
            <a:custGeom>
              <a:avLst/>
              <a:gdLst/>
              <a:ahLst/>
              <a:cxnLst/>
              <a:rect l="l" t="t" r="r" b="b"/>
              <a:pathLst>
                <a:path w="4879579" h="1209675">
                  <a:moveTo>
                    <a:pt x="0" y="0"/>
                  </a:moveTo>
                  <a:lnTo>
                    <a:pt x="4879579" y="0"/>
                  </a:lnTo>
                  <a:lnTo>
                    <a:pt x="487957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0"/>
              <a:ext cx="487957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Dropout layer with 0.5 rate to prevent overfitting.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845475" y="6708576"/>
            <a:ext cx="647402" cy="647402"/>
            <a:chOff x="0" y="0"/>
            <a:chExt cx="863203" cy="863203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8771632" y="6478960"/>
            <a:ext cx="3544044" cy="677291"/>
            <a:chOff x="0" y="0"/>
            <a:chExt cx="4725392" cy="90305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725392" cy="903055"/>
            </a:xfrm>
            <a:custGeom>
              <a:avLst/>
              <a:gdLst/>
              <a:ahLst/>
              <a:cxnLst/>
              <a:rect l="l" t="t" r="r" b="b"/>
              <a:pathLst>
                <a:path w="4725392" h="903055">
                  <a:moveTo>
                    <a:pt x="0" y="0"/>
                  </a:moveTo>
                  <a:lnTo>
                    <a:pt x="4725392" y="0"/>
                  </a:lnTo>
                  <a:lnTo>
                    <a:pt x="4725392" y="903055"/>
                  </a:lnTo>
                  <a:lnTo>
                    <a:pt x="0" y="9030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4725392" cy="9506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Output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771632" y="7326362"/>
            <a:ext cx="8524131" cy="907256"/>
            <a:chOff x="0" y="0"/>
            <a:chExt cx="11365508" cy="120967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365509" cy="1209675"/>
            </a:xfrm>
            <a:custGeom>
              <a:avLst/>
              <a:gdLst/>
              <a:ahLst/>
              <a:cxnLst/>
              <a:rect l="l" t="t" r="r" b="b"/>
              <a:pathLst>
                <a:path w="11365509" h="1209675">
                  <a:moveTo>
                    <a:pt x="0" y="0"/>
                  </a:moveTo>
                  <a:lnTo>
                    <a:pt x="11365509" y="0"/>
                  </a:lnTo>
                  <a:lnTo>
                    <a:pt x="1136550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95250"/>
              <a:ext cx="1136550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Dense layers with 128 units and final softmax layer with 10 units for digit classification.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7" y="2325297"/>
            <a:ext cx="10621566" cy="1381268"/>
            <a:chOff x="0" y="0"/>
            <a:chExt cx="14162088" cy="18416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62089" cy="1841690"/>
            </a:xfrm>
            <a:custGeom>
              <a:avLst/>
              <a:gdLst/>
              <a:ahLst/>
              <a:cxnLst/>
              <a:rect l="l" t="t" r="r" b="b"/>
              <a:pathLst>
                <a:path w="14162089" h="1841690">
                  <a:moveTo>
                    <a:pt x="0" y="0"/>
                  </a:moveTo>
                  <a:lnTo>
                    <a:pt x="14162089" y="0"/>
                  </a:lnTo>
                  <a:lnTo>
                    <a:pt x="14162089" y="1841690"/>
                  </a:lnTo>
                  <a:lnTo>
                    <a:pt x="0" y="1841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4162088" cy="19178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Training and Saving the Model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4180905"/>
            <a:ext cx="3544044" cy="677291"/>
            <a:chOff x="0" y="0"/>
            <a:chExt cx="4725392" cy="9030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903055"/>
            </a:xfrm>
            <a:custGeom>
              <a:avLst/>
              <a:gdLst/>
              <a:ahLst/>
              <a:cxnLst/>
              <a:rect l="l" t="t" r="r" b="b"/>
              <a:pathLst>
                <a:path w="4725392" h="903055">
                  <a:moveTo>
                    <a:pt x="0" y="0"/>
                  </a:moveTo>
                  <a:lnTo>
                    <a:pt x="4725392" y="0"/>
                  </a:lnTo>
                  <a:lnTo>
                    <a:pt x="4725392" y="903055"/>
                  </a:lnTo>
                  <a:lnTo>
                    <a:pt x="0" y="9030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725392" cy="9506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Training Setup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5141714"/>
            <a:ext cx="7805886" cy="907256"/>
            <a:chOff x="0" y="0"/>
            <a:chExt cx="10407848" cy="12096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1040784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Model trained for 5 epochs with batch size 64 and 20% validation split.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6304061"/>
            <a:ext cx="7805886" cy="453629"/>
            <a:chOff x="0" y="0"/>
            <a:chExt cx="10407848" cy="6048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Adam optimizer and categorical crossentropy loss used.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99401" y="4180905"/>
            <a:ext cx="3544044" cy="677291"/>
            <a:chOff x="0" y="0"/>
            <a:chExt cx="4725392" cy="90305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25392" cy="903055"/>
            </a:xfrm>
            <a:custGeom>
              <a:avLst/>
              <a:gdLst/>
              <a:ahLst/>
              <a:cxnLst/>
              <a:rect l="l" t="t" r="r" b="b"/>
              <a:pathLst>
                <a:path w="4725392" h="903055">
                  <a:moveTo>
                    <a:pt x="0" y="0"/>
                  </a:moveTo>
                  <a:lnTo>
                    <a:pt x="4725392" y="0"/>
                  </a:lnTo>
                  <a:lnTo>
                    <a:pt x="4725392" y="903055"/>
                  </a:lnTo>
                  <a:lnTo>
                    <a:pt x="0" y="9030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4725392" cy="9506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Performance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99401" y="5141714"/>
            <a:ext cx="7805886" cy="907256"/>
            <a:chOff x="0" y="0"/>
            <a:chExt cx="10407848" cy="12096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1040784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Validation accuracy reached approximately 98.6% by the final epoch.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499401" y="6304061"/>
            <a:ext cx="7805886" cy="907256"/>
            <a:chOff x="0" y="0"/>
            <a:chExt cx="10407848" cy="12096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1040784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Model saved as mnist_cnn_128x128_model.h5 for reuse without retraining.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7" y="1028700"/>
            <a:ext cx="10280881" cy="1423318"/>
            <a:chOff x="0" y="0"/>
            <a:chExt cx="13674527" cy="18931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674527" cy="1893146"/>
            </a:xfrm>
            <a:custGeom>
              <a:avLst/>
              <a:gdLst/>
              <a:ahLst/>
              <a:cxnLst/>
              <a:rect l="l" t="t" r="r" b="b"/>
              <a:pathLst>
                <a:path w="13674527" h="1893146">
                  <a:moveTo>
                    <a:pt x="0" y="0"/>
                  </a:moveTo>
                  <a:lnTo>
                    <a:pt x="13674527" y="0"/>
                  </a:lnTo>
                  <a:lnTo>
                    <a:pt x="13674527" y="1893146"/>
                  </a:lnTo>
                  <a:lnTo>
                    <a:pt x="0" y="18931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3674527" cy="196934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Model Evaluation and Metrics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79736" y="4846587"/>
            <a:ext cx="3544044" cy="706190"/>
            <a:chOff x="0" y="0"/>
            <a:chExt cx="4725392" cy="9415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941587"/>
            </a:xfrm>
            <a:custGeom>
              <a:avLst/>
              <a:gdLst/>
              <a:ahLst/>
              <a:cxnLst/>
              <a:rect l="l" t="t" r="r" b="b"/>
              <a:pathLst>
                <a:path w="4725392" h="941587">
                  <a:moveTo>
                    <a:pt x="0" y="0"/>
                  </a:moveTo>
                  <a:lnTo>
                    <a:pt x="4725392" y="0"/>
                  </a:lnTo>
                  <a:lnTo>
                    <a:pt x="4725392" y="941587"/>
                  </a:lnTo>
                  <a:lnTo>
                    <a:pt x="0" y="9415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725392" cy="9892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Test Accuracy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7" y="5552777"/>
            <a:ext cx="4731544" cy="1077366"/>
            <a:chOff x="0" y="0"/>
            <a:chExt cx="6308725" cy="14364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08725" cy="1436488"/>
            </a:xfrm>
            <a:custGeom>
              <a:avLst/>
              <a:gdLst/>
              <a:ahLst/>
              <a:cxnLst/>
              <a:rect l="l" t="t" r="r" b="b"/>
              <a:pathLst>
                <a:path w="6308725" h="1436488">
                  <a:moveTo>
                    <a:pt x="0" y="0"/>
                  </a:moveTo>
                  <a:lnTo>
                    <a:pt x="6308725" y="0"/>
                  </a:lnTo>
                  <a:lnTo>
                    <a:pt x="6308725" y="1436488"/>
                  </a:lnTo>
                  <a:lnTo>
                    <a:pt x="0" y="14364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6308725" cy="15317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Achieved 98.47% accuracy on the test set.</a:t>
              </a:r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7475041" y="5620791"/>
            <a:ext cx="398710" cy="498276"/>
            <a:chOff x="0" y="0"/>
            <a:chExt cx="531613" cy="66436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52400"/>
              <a:ext cx="531613" cy="8167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999"/>
                </a:lnSpc>
              </a:pPr>
              <a:r>
                <a:rPr lang="en-US" sz="3125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997035" y="2977630"/>
            <a:ext cx="3593157" cy="677291"/>
            <a:chOff x="0" y="0"/>
            <a:chExt cx="4790877" cy="90305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790877" cy="903055"/>
            </a:xfrm>
            <a:custGeom>
              <a:avLst/>
              <a:gdLst/>
              <a:ahLst/>
              <a:cxnLst/>
              <a:rect l="l" t="t" r="r" b="b"/>
              <a:pathLst>
                <a:path w="4790877" h="903055">
                  <a:moveTo>
                    <a:pt x="0" y="0"/>
                  </a:moveTo>
                  <a:lnTo>
                    <a:pt x="4790877" y="0"/>
                  </a:lnTo>
                  <a:lnTo>
                    <a:pt x="4790877" y="903055"/>
                  </a:lnTo>
                  <a:lnTo>
                    <a:pt x="0" y="9030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4790877" cy="9506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Classification Report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997035" y="3825031"/>
            <a:ext cx="5298727" cy="907256"/>
            <a:chOff x="0" y="0"/>
            <a:chExt cx="7064970" cy="12096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064970" cy="1209675"/>
            </a:xfrm>
            <a:custGeom>
              <a:avLst/>
              <a:gdLst/>
              <a:ahLst/>
              <a:cxnLst/>
              <a:rect l="l" t="t" r="r" b="b"/>
              <a:pathLst>
                <a:path w="7064970" h="1209675">
                  <a:moveTo>
                    <a:pt x="0" y="0"/>
                  </a:moveTo>
                  <a:lnTo>
                    <a:pt x="7064970" y="0"/>
                  </a:lnTo>
                  <a:lnTo>
                    <a:pt x="706497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0"/>
              <a:ext cx="7064970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High precision and recall (~0.98–0.99) across all digit classes.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997035" y="4831408"/>
            <a:ext cx="5298727" cy="907256"/>
            <a:chOff x="0" y="0"/>
            <a:chExt cx="7064970" cy="12096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064970" cy="1209675"/>
            </a:xfrm>
            <a:custGeom>
              <a:avLst/>
              <a:gdLst/>
              <a:ahLst/>
              <a:cxnLst/>
              <a:rect l="l" t="t" r="r" b="b"/>
              <a:pathLst>
                <a:path w="7064970" h="1209675">
                  <a:moveTo>
                    <a:pt x="0" y="0"/>
                  </a:moveTo>
                  <a:lnTo>
                    <a:pt x="7064970" y="0"/>
                  </a:lnTo>
                  <a:lnTo>
                    <a:pt x="706497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0"/>
              <a:ext cx="7064970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Consistent F1-scores indicating balanced performance.</a:t>
              </a:r>
            </a:p>
          </p:txBody>
        </p:sp>
      </p:grpSp>
      <p:sp>
        <p:nvSpPr>
          <p:cNvPr id="28" name="Freeform 28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9679038" y="4348311"/>
            <a:ext cx="398710" cy="498276"/>
            <a:chOff x="0" y="0"/>
            <a:chExt cx="531613" cy="66436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52400"/>
              <a:ext cx="531613" cy="8167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999"/>
                </a:lnSpc>
              </a:pPr>
              <a:r>
                <a:rPr lang="en-US" sz="3125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2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997035" y="6302507"/>
            <a:ext cx="3544044" cy="694498"/>
            <a:chOff x="0" y="0"/>
            <a:chExt cx="4725392" cy="92599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725392" cy="925997"/>
            </a:xfrm>
            <a:custGeom>
              <a:avLst/>
              <a:gdLst/>
              <a:ahLst/>
              <a:cxnLst/>
              <a:rect l="l" t="t" r="r" b="b"/>
              <a:pathLst>
                <a:path w="4725392" h="925997">
                  <a:moveTo>
                    <a:pt x="0" y="0"/>
                  </a:moveTo>
                  <a:lnTo>
                    <a:pt x="4725392" y="0"/>
                  </a:lnTo>
                  <a:lnTo>
                    <a:pt x="4725392" y="925997"/>
                  </a:lnTo>
                  <a:lnTo>
                    <a:pt x="0" y="9259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4725392" cy="9736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Confusion Matrix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1997035" y="7167116"/>
            <a:ext cx="5298727" cy="1360885"/>
            <a:chOff x="0" y="0"/>
            <a:chExt cx="7064970" cy="181451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064970" cy="1814513"/>
            </a:xfrm>
            <a:custGeom>
              <a:avLst/>
              <a:gdLst/>
              <a:ahLst/>
              <a:cxnLst/>
              <a:rect l="l" t="t" r="r" b="b"/>
              <a:pathLst>
                <a:path w="7064970" h="1814513">
                  <a:moveTo>
                    <a:pt x="0" y="0"/>
                  </a:moveTo>
                  <a:lnTo>
                    <a:pt x="7064970" y="0"/>
                  </a:lnTo>
                  <a:lnTo>
                    <a:pt x="706497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95250"/>
              <a:ext cx="7064970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Visualizes correct and incorrect predictions, highlighting model strengths and areas for improvement.</a:t>
              </a:r>
            </a:p>
          </p:txBody>
        </p:sp>
      </p:grpSp>
      <p:sp>
        <p:nvSpPr>
          <p:cNvPr id="38" name="Freeform 38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9679038" y="6893272"/>
            <a:ext cx="398710" cy="498276"/>
            <a:chOff x="0" y="0"/>
            <a:chExt cx="531613" cy="66436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31613" cy="664368"/>
            </a:xfrm>
            <a:custGeom>
              <a:avLst/>
              <a:gdLst/>
              <a:ahLst/>
              <a:cxnLst/>
              <a:rect l="l" t="t" r="r" b="b"/>
              <a:pathLst>
                <a:path w="531613" h="664368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152400"/>
              <a:ext cx="531613" cy="81676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999"/>
                </a:lnSpc>
              </a:pPr>
              <a:r>
                <a:rPr lang="en-US" sz="3125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-2286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50237" y="428333"/>
            <a:ext cx="9445526" cy="2257568"/>
            <a:chOff x="0" y="0"/>
            <a:chExt cx="12594035" cy="30100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3010090"/>
            </a:xfrm>
            <a:custGeom>
              <a:avLst/>
              <a:gdLst/>
              <a:ahLst/>
              <a:cxnLst/>
              <a:rect l="l" t="t" r="r" b="b"/>
              <a:pathLst>
                <a:path w="12594035" h="3010090">
                  <a:moveTo>
                    <a:pt x="0" y="0"/>
                  </a:moveTo>
                  <a:lnTo>
                    <a:pt x="12594035" y="0"/>
                  </a:lnTo>
                  <a:lnTo>
                    <a:pt x="12594035" y="3010090"/>
                  </a:lnTo>
                  <a:lnTo>
                    <a:pt x="0" y="30100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12594035" cy="30862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Training Progress Visualization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7850237" y="3111104"/>
            <a:ext cx="1417588" cy="2087315"/>
          </a:xfrm>
          <a:custGeom>
            <a:avLst/>
            <a:gdLst/>
            <a:ahLst/>
            <a:cxnLst/>
            <a:rect l="l" t="t" r="r" b="b"/>
            <a:pathLst>
              <a:path w="1417588" h="2087315">
                <a:moveTo>
                  <a:pt x="0" y="0"/>
                </a:moveTo>
                <a:lnTo>
                  <a:pt x="1417588" y="0"/>
                </a:lnTo>
                <a:lnTo>
                  <a:pt x="1417588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9" r="-89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693027" y="3111104"/>
            <a:ext cx="3544044" cy="726430"/>
            <a:chOff x="0" y="0"/>
            <a:chExt cx="4725392" cy="9685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25392" cy="968573"/>
            </a:xfrm>
            <a:custGeom>
              <a:avLst/>
              <a:gdLst/>
              <a:ahLst/>
              <a:cxnLst/>
              <a:rect l="l" t="t" r="r" b="b"/>
              <a:pathLst>
                <a:path w="4725392" h="968573">
                  <a:moveTo>
                    <a:pt x="0" y="0"/>
                  </a:moveTo>
                  <a:lnTo>
                    <a:pt x="4725392" y="0"/>
                  </a:lnTo>
                  <a:lnTo>
                    <a:pt x="4725392" y="968573"/>
                  </a:lnTo>
                  <a:lnTo>
                    <a:pt x="0" y="9685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725392" cy="10161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Accuracy Trends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693028" y="4007644"/>
            <a:ext cx="7602736" cy="907256"/>
            <a:chOff x="0" y="0"/>
            <a:chExt cx="10136982" cy="12096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136982" cy="1209675"/>
            </a:xfrm>
            <a:custGeom>
              <a:avLst/>
              <a:gdLst/>
              <a:ahLst/>
              <a:cxnLst/>
              <a:rect l="l" t="t" r="r" b="b"/>
              <a:pathLst>
                <a:path w="10136982" h="1209675">
                  <a:moveTo>
                    <a:pt x="0" y="0"/>
                  </a:moveTo>
                  <a:lnTo>
                    <a:pt x="10136982" y="0"/>
                  </a:lnTo>
                  <a:lnTo>
                    <a:pt x="1013698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10136982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Training and validation accuracy steadily improve, reaching near 99%.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7850237" y="5198417"/>
            <a:ext cx="1417588" cy="2087315"/>
          </a:xfrm>
          <a:custGeom>
            <a:avLst/>
            <a:gdLst/>
            <a:ahLst/>
            <a:cxnLst/>
            <a:rect l="l" t="t" r="r" b="b"/>
            <a:pathLst>
              <a:path w="1417588" h="2087315">
                <a:moveTo>
                  <a:pt x="0" y="0"/>
                </a:moveTo>
                <a:lnTo>
                  <a:pt x="1417588" y="0"/>
                </a:lnTo>
                <a:lnTo>
                  <a:pt x="1417588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9" r="-89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9693027" y="5198419"/>
            <a:ext cx="3544044" cy="726429"/>
            <a:chOff x="0" y="0"/>
            <a:chExt cx="4725392" cy="96857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25392" cy="968572"/>
            </a:xfrm>
            <a:custGeom>
              <a:avLst/>
              <a:gdLst/>
              <a:ahLst/>
              <a:cxnLst/>
              <a:rect l="l" t="t" r="r" b="b"/>
              <a:pathLst>
                <a:path w="4725392" h="968572">
                  <a:moveTo>
                    <a:pt x="0" y="0"/>
                  </a:moveTo>
                  <a:lnTo>
                    <a:pt x="4725392" y="0"/>
                  </a:lnTo>
                  <a:lnTo>
                    <a:pt x="4725392" y="968572"/>
                  </a:lnTo>
                  <a:lnTo>
                    <a:pt x="0" y="9685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4725392" cy="10161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Loss Trends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93028" y="6094959"/>
            <a:ext cx="7602736" cy="907256"/>
            <a:chOff x="0" y="0"/>
            <a:chExt cx="10136982" cy="12096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136982" cy="1209675"/>
            </a:xfrm>
            <a:custGeom>
              <a:avLst/>
              <a:gdLst/>
              <a:ahLst/>
              <a:cxnLst/>
              <a:rect l="l" t="t" r="r" b="b"/>
              <a:pathLst>
                <a:path w="10136982" h="1209675">
                  <a:moveTo>
                    <a:pt x="0" y="0"/>
                  </a:moveTo>
                  <a:lnTo>
                    <a:pt x="10136982" y="0"/>
                  </a:lnTo>
                  <a:lnTo>
                    <a:pt x="1013698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10136982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Training and validation loss decrease consistently, indicating effective learning.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7850237" y="7285732"/>
            <a:ext cx="1417588" cy="2087315"/>
          </a:xfrm>
          <a:custGeom>
            <a:avLst/>
            <a:gdLst/>
            <a:ahLst/>
            <a:cxnLst/>
            <a:rect l="l" t="t" r="r" b="b"/>
            <a:pathLst>
              <a:path w="1417588" h="2087315">
                <a:moveTo>
                  <a:pt x="0" y="0"/>
                </a:moveTo>
                <a:lnTo>
                  <a:pt x="1417588" y="0"/>
                </a:lnTo>
                <a:lnTo>
                  <a:pt x="1417588" y="2087316"/>
                </a:lnTo>
                <a:lnTo>
                  <a:pt x="0" y="2087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9" r="-89"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9693027" y="7287965"/>
            <a:ext cx="3544044" cy="724198"/>
            <a:chOff x="0" y="0"/>
            <a:chExt cx="4725392" cy="96559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725392" cy="965597"/>
            </a:xfrm>
            <a:custGeom>
              <a:avLst/>
              <a:gdLst/>
              <a:ahLst/>
              <a:cxnLst/>
              <a:rect l="l" t="t" r="r" b="b"/>
              <a:pathLst>
                <a:path w="4725392" h="965597">
                  <a:moveTo>
                    <a:pt x="0" y="0"/>
                  </a:moveTo>
                  <a:lnTo>
                    <a:pt x="4725392" y="0"/>
                  </a:lnTo>
                  <a:lnTo>
                    <a:pt x="4725392" y="965597"/>
                  </a:lnTo>
                  <a:lnTo>
                    <a:pt x="0" y="965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4725392" cy="10132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Overfitting Check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693028" y="8182272"/>
            <a:ext cx="7602736" cy="907256"/>
            <a:chOff x="0" y="0"/>
            <a:chExt cx="10136982" cy="12096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136982" cy="1209675"/>
            </a:xfrm>
            <a:custGeom>
              <a:avLst/>
              <a:gdLst/>
              <a:ahLst/>
              <a:cxnLst/>
              <a:rect l="l" t="t" r="r" b="b"/>
              <a:pathLst>
                <a:path w="10136982" h="1209675">
                  <a:moveTo>
                    <a:pt x="0" y="0"/>
                  </a:moveTo>
                  <a:lnTo>
                    <a:pt x="10136982" y="0"/>
                  </a:lnTo>
                  <a:lnTo>
                    <a:pt x="1013698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10136982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No significant overfitting observed; validation metrics closely follow training.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50237" y="420296"/>
            <a:ext cx="9445526" cy="3133868"/>
            <a:chOff x="0" y="0"/>
            <a:chExt cx="12594035" cy="41784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4178490"/>
            </a:xfrm>
            <a:custGeom>
              <a:avLst/>
              <a:gdLst/>
              <a:ahLst/>
              <a:cxnLst/>
              <a:rect l="l" t="t" r="r" b="b"/>
              <a:pathLst>
                <a:path w="12594035" h="4178490">
                  <a:moveTo>
                    <a:pt x="0" y="0"/>
                  </a:moveTo>
                  <a:lnTo>
                    <a:pt x="12594035" y="0"/>
                  </a:lnTo>
                  <a:lnTo>
                    <a:pt x="12594035" y="4178490"/>
                  </a:lnTo>
                  <a:lnTo>
                    <a:pt x="0" y="41784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12594035" cy="42546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Custom Image Prediction with Enhanced Preprocessing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45475" y="3974604"/>
            <a:ext cx="222051" cy="1529804"/>
            <a:chOff x="0" y="0"/>
            <a:chExt cx="296068" cy="2039738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487966" y="3744988"/>
            <a:ext cx="4085034" cy="677291"/>
            <a:chOff x="0" y="0"/>
            <a:chExt cx="4736108" cy="7852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36108" cy="785238"/>
            </a:xfrm>
            <a:custGeom>
              <a:avLst/>
              <a:gdLst/>
              <a:ahLst/>
              <a:cxnLst/>
              <a:rect l="l" t="t" r="r" b="b"/>
              <a:pathLst>
                <a:path w="4736108" h="785238">
                  <a:moveTo>
                    <a:pt x="0" y="0"/>
                  </a:moveTo>
                  <a:lnTo>
                    <a:pt x="4736108" y="0"/>
                  </a:lnTo>
                  <a:lnTo>
                    <a:pt x="4736108" y="785238"/>
                  </a:lnTo>
                  <a:lnTo>
                    <a:pt x="0" y="785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4736108" cy="8328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Preprocessing Steps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487966" y="4592390"/>
            <a:ext cx="8807797" cy="907256"/>
            <a:chOff x="0" y="0"/>
            <a:chExt cx="11743730" cy="12096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743730" cy="1209675"/>
            </a:xfrm>
            <a:custGeom>
              <a:avLst/>
              <a:gdLst/>
              <a:ahLst/>
              <a:cxnLst/>
              <a:rect l="l" t="t" r="r" b="b"/>
              <a:pathLst>
                <a:path w="11743730" h="1209675">
                  <a:moveTo>
                    <a:pt x="0" y="0"/>
                  </a:moveTo>
                  <a:lnTo>
                    <a:pt x="11743730" y="0"/>
                  </a:lnTo>
                  <a:lnTo>
                    <a:pt x="1174373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11743730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Resize custom images to 256x256 for detail retention, apply sharpening filter, and adaptive thresholding for contrast.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270676" y="5778401"/>
            <a:ext cx="222051" cy="1529804"/>
            <a:chOff x="0" y="0"/>
            <a:chExt cx="296068" cy="2039738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8913167" y="5783164"/>
            <a:ext cx="3544044" cy="677291"/>
            <a:chOff x="0" y="0"/>
            <a:chExt cx="4725392" cy="90305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725392" cy="903055"/>
            </a:xfrm>
            <a:custGeom>
              <a:avLst/>
              <a:gdLst/>
              <a:ahLst/>
              <a:cxnLst/>
              <a:rect l="l" t="t" r="r" b="b"/>
              <a:pathLst>
                <a:path w="4725392" h="903055">
                  <a:moveTo>
                    <a:pt x="0" y="0"/>
                  </a:moveTo>
                  <a:lnTo>
                    <a:pt x="4725392" y="0"/>
                  </a:lnTo>
                  <a:lnTo>
                    <a:pt x="4725392" y="903055"/>
                  </a:lnTo>
                  <a:lnTo>
                    <a:pt x="0" y="9030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4725392" cy="9506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Model Prediction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913167" y="6396186"/>
            <a:ext cx="8382595" cy="907256"/>
            <a:chOff x="0" y="0"/>
            <a:chExt cx="11176793" cy="12096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176793" cy="1209675"/>
            </a:xfrm>
            <a:custGeom>
              <a:avLst/>
              <a:gdLst/>
              <a:ahLst/>
              <a:cxnLst/>
              <a:rect l="l" t="t" r="r" b="b"/>
              <a:pathLst>
                <a:path w="11176793" h="1209675">
                  <a:moveTo>
                    <a:pt x="0" y="0"/>
                  </a:moveTo>
                  <a:lnTo>
                    <a:pt x="11176793" y="0"/>
                  </a:lnTo>
                  <a:lnTo>
                    <a:pt x="111767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0"/>
              <a:ext cx="11176793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Preprocessed image resized to 128x128 and normalized before prediction using the saved CNN model.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696028" y="7582197"/>
            <a:ext cx="222051" cy="1529804"/>
            <a:chOff x="0" y="0"/>
            <a:chExt cx="296068" cy="2039738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283337" cy="2027047"/>
            </a:xfrm>
            <a:custGeom>
              <a:avLst/>
              <a:gdLst/>
              <a:ahLst/>
              <a:cxnLst/>
              <a:rect l="l" t="t" r="r" b="b"/>
              <a:pathLst>
                <a:path w="283337" h="2027047">
                  <a:moveTo>
                    <a:pt x="0" y="147066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066"/>
                  </a:cubicBezTo>
                  <a:lnTo>
                    <a:pt x="283337" y="1879981"/>
                  </a:lnTo>
                  <a:cubicBezTo>
                    <a:pt x="283337" y="1961261"/>
                    <a:pt x="219964" y="2027047"/>
                    <a:pt x="141605" y="2027047"/>
                  </a:cubicBezTo>
                  <a:cubicBezTo>
                    <a:pt x="63246" y="2027047"/>
                    <a:pt x="0" y="1961134"/>
                    <a:pt x="0" y="1879981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296164" cy="2039747"/>
            </a:xfrm>
            <a:custGeom>
              <a:avLst/>
              <a:gdLst/>
              <a:ahLst/>
              <a:cxnLst/>
              <a:rect l="l" t="t" r="r" b="b"/>
              <a:pathLst>
                <a:path w="296164" h="2039747">
                  <a:moveTo>
                    <a:pt x="0" y="153416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416"/>
                  </a:cubicBezTo>
                  <a:lnTo>
                    <a:pt x="296164" y="1886331"/>
                  </a:lnTo>
                  <a:lnTo>
                    <a:pt x="289814" y="1886331"/>
                  </a:lnTo>
                  <a:lnTo>
                    <a:pt x="296164" y="1886331"/>
                  </a:lnTo>
                  <a:cubicBezTo>
                    <a:pt x="296164" y="1970913"/>
                    <a:pt x="230124" y="2039747"/>
                    <a:pt x="148082" y="2039747"/>
                  </a:cubicBezTo>
                  <a:lnTo>
                    <a:pt x="148082" y="2033397"/>
                  </a:lnTo>
                  <a:lnTo>
                    <a:pt x="148082" y="2027047"/>
                  </a:lnTo>
                  <a:lnTo>
                    <a:pt x="148082" y="2033397"/>
                  </a:lnTo>
                  <a:lnTo>
                    <a:pt x="148082" y="2039747"/>
                  </a:lnTo>
                  <a:cubicBezTo>
                    <a:pt x="66040" y="2039747"/>
                    <a:pt x="0" y="1970786"/>
                    <a:pt x="0" y="1886331"/>
                  </a:cubicBezTo>
                  <a:lnTo>
                    <a:pt x="0" y="153416"/>
                  </a:lnTo>
                  <a:lnTo>
                    <a:pt x="6350" y="153416"/>
                  </a:lnTo>
                  <a:lnTo>
                    <a:pt x="0" y="153416"/>
                  </a:lnTo>
                  <a:moveTo>
                    <a:pt x="12700" y="153416"/>
                  </a:moveTo>
                  <a:lnTo>
                    <a:pt x="12700" y="1886331"/>
                  </a:lnTo>
                  <a:lnTo>
                    <a:pt x="6350" y="1886331"/>
                  </a:lnTo>
                  <a:lnTo>
                    <a:pt x="12700" y="1886331"/>
                  </a:lnTo>
                  <a:cubicBezTo>
                    <a:pt x="12700" y="1964309"/>
                    <a:pt x="73533" y="2027047"/>
                    <a:pt x="148082" y="2027047"/>
                  </a:cubicBezTo>
                  <a:cubicBezTo>
                    <a:pt x="151638" y="2027047"/>
                    <a:pt x="154432" y="2029841"/>
                    <a:pt x="154432" y="2033397"/>
                  </a:cubicBezTo>
                  <a:cubicBezTo>
                    <a:pt x="154432" y="2036953"/>
                    <a:pt x="151638" y="2039747"/>
                    <a:pt x="148082" y="2039747"/>
                  </a:cubicBezTo>
                  <a:cubicBezTo>
                    <a:pt x="144526" y="2039747"/>
                    <a:pt x="141732" y="2036953"/>
                    <a:pt x="141732" y="2033397"/>
                  </a:cubicBezTo>
                  <a:cubicBezTo>
                    <a:pt x="141732" y="2029841"/>
                    <a:pt x="144526" y="2027047"/>
                    <a:pt x="148082" y="2027047"/>
                  </a:cubicBezTo>
                  <a:cubicBezTo>
                    <a:pt x="222631" y="2027047"/>
                    <a:pt x="283464" y="1964309"/>
                    <a:pt x="283464" y="1886331"/>
                  </a:cubicBezTo>
                  <a:lnTo>
                    <a:pt x="283464" y="153416"/>
                  </a:lnTo>
                  <a:lnTo>
                    <a:pt x="289814" y="153416"/>
                  </a:lnTo>
                  <a:lnTo>
                    <a:pt x="283464" y="153416"/>
                  </a:lnTo>
                  <a:cubicBezTo>
                    <a:pt x="283337" y="75438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438"/>
                    <a:pt x="12700" y="153416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9338519" y="7559228"/>
            <a:ext cx="3765946" cy="677291"/>
            <a:chOff x="0" y="0"/>
            <a:chExt cx="4725392" cy="84984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725392" cy="849844"/>
            </a:xfrm>
            <a:custGeom>
              <a:avLst/>
              <a:gdLst/>
              <a:ahLst/>
              <a:cxnLst/>
              <a:rect l="l" t="t" r="r" b="b"/>
              <a:pathLst>
                <a:path w="4725392" h="849844">
                  <a:moveTo>
                    <a:pt x="0" y="0"/>
                  </a:moveTo>
                  <a:lnTo>
                    <a:pt x="4725392" y="0"/>
                  </a:lnTo>
                  <a:lnTo>
                    <a:pt x="4725392" y="849844"/>
                  </a:lnTo>
                  <a:lnTo>
                    <a:pt x="0" y="8498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4725392" cy="8974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Visualization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338519" y="8199984"/>
            <a:ext cx="7957245" cy="907256"/>
            <a:chOff x="0" y="0"/>
            <a:chExt cx="10609660" cy="120967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609660" cy="1209675"/>
            </a:xfrm>
            <a:custGeom>
              <a:avLst/>
              <a:gdLst/>
              <a:ahLst/>
              <a:cxnLst/>
              <a:rect l="l" t="t" r="r" b="b"/>
              <a:pathLst>
                <a:path w="10609660" h="1209675">
                  <a:moveTo>
                    <a:pt x="0" y="0"/>
                  </a:moveTo>
                  <a:lnTo>
                    <a:pt x="10609660" y="0"/>
                  </a:lnTo>
                  <a:lnTo>
                    <a:pt x="1060966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95250"/>
              <a:ext cx="10609660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Displays preprocessed image alongside predicted digit for user verification.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45475" y="564028"/>
            <a:ext cx="9469159" cy="1382885"/>
            <a:chOff x="0" y="0"/>
            <a:chExt cx="12472590" cy="18215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472590" cy="1821509"/>
            </a:xfrm>
            <a:custGeom>
              <a:avLst/>
              <a:gdLst/>
              <a:ahLst/>
              <a:cxnLst/>
              <a:rect l="l" t="t" r="r" b="b"/>
              <a:pathLst>
                <a:path w="12472590" h="1821509">
                  <a:moveTo>
                    <a:pt x="0" y="0"/>
                  </a:moveTo>
                  <a:lnTo>
                    <a:pt x="12472590" y="0"/>
                  </a:lnTo>
                  <a:lnTo>
                    <a:pt x="12472590" y="1821509"/>
                  </a:lnTo>
                  <a:lnTo>
                    <a:pt x="0" y="18215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12472590" cy="189770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Conclusion and Next Steps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45475" y="2405211"/>
            <a:ext cx="9455051" cy="3193256"/>
            <a:chOff x="0" y="0"/>
            <a:chExt cx="12606735" cy="4257675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12594082" cy="4244975"/>
            </a:xfrm>
            <a:custGeom>
              <a:avLst/>
              <a:gdLst/>
              <a:ahLst/>
              <a:cxnLst/>
              <a:rect l="l" t="t" r="r" b="b"/>
              <a:pathLst>
                <a:path w="12594082" h="4244975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12434951" y="0"/>
                  </a:lnTo>
                  <a:cubicBezTo>
                    <a:pt x="12522835" y="0"/>
                    <a:pt x="12594082" y="71120"/>
                    <a:pt x="12594082" y="158750"/>
                  </a:cubicBezTo>
                  <a:lnTo>
                    <a:pt x="12594082" y="4086225"/>
                  </a:lnTo>
                  <a:cubicBezTo>
                    <a:pt x="12594082" y="4173855"/>
                    <a:pt x="12522835" y="4244975"/>
                    <a:pt x="12434951" y="4244975"/>
                  </a:cubicBezTo>
                  <a:lnTo>
                    <a:pt x="159131" y="4244975"/>
                  </a:lnTo>
                  <a:cubicBezTo>
                    <a:pt x="71247" y="4244975"/>
                    <a:pt x="0" y="4173855"/>
                    <a:pt x="0" y="4086225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2606782" cy="4257675"/>
            </a:xfrm>
            <a:custGeom>
              <a:avLst/>
              <a:gdLst/>
              <a:ahLst/>
              <a:cxnLst/>
              <a:rect l="l" t="t" r="r" b="b"/>
              <a:pathLst>
                <a:path w="12606782" h="4257675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12441301" y="0"/>
                  </a:lnTo>
                  <a:lnTo>
                    <a:pt x="12441301" y="6350"/>
                  </a:lnTo>
                  <a:lnTo>
                    <a:pt x="12441301" y="0"/>
                  </a:lnTo>
                  <a:cubicBezTo>
                    <a:pt x="12532613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4092575"/>
                  </a:lnTo>
                  <a:lnTo>
                    <a:pt x="12600432" y="4092575"/>
                  </a:lnTo>
                  <a:lnTo>
                    <a:pt x="12606782" y="4092575"/>
                  </a:lnTo>
                  <a:cubicBezTo>
                    <a:pt x="12606782" y="4183761"/>
                    <a:pt x="12532740" y="4257675"/>
                    <a:pt x="12441301" y="4257675"/>
                  </a:cubicBezTo>
                  <a:lnTo>
                    <a:pt x="12441301" y="4251325"/>
                  </a:lnTo>
                  <a:lnTo>
                    <a:pt x="12441301" y="4257675"/>
                  </a:lnTo>
                  <a:lnTo>
                    <a:pt x="165481" y="4257675"/>
                  </a:lnTo>
                  <a:lnTo>
                    <a:pt x="165481" y="4251325"/>
                  </a:lnTo>
                  <a:lnTo>
                    <a:pt x="165481" y="4257675"/>
                  </a:lnTo>
                  <a:cubicBezTo>
                    <a:pt x="74168" y="4257675"/>
                    <a:pt x="0" y="4183761"/>
                    <a:pt x="0" y="4092575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092575"/>
                  </a:lnTo>
                  <a:lnTo>
                    <a:pt x="6350" y="4092575"/>
                  </a:lnTo>
                  <a:lnTo>
                    <a:pt x="12700" y="4092575"/>
                  </a:lnTo>
                  <a:cubicBezTo>
                    <a:pt x="12700" y="4176776"/>
                    <a:pt x="81026" y="4244975"/>
                    <a:pt x="165481" y="4244975"/>
                  </a:cubicBezTo>
                  <a:lnTo>
                    <a:pt x="12441301" y="4244975"/>
                  </a:lnTo>
                  <a:cubicBezTo>
                    <a:pt x="12525628" y="4244975"/>
                    <a:pt x="12594082" y="4176776"/>
                    <a:pt x="12594082" y="4092575"/>
                  </a:cubicBezTo>
                  <a:lnTo>
                    <a:pt x="12594082" y="165100"/>
                  </a:lnTo>
                  <a:cubicBezTo>
                    <a:pt x="12594082" y="80899"/>
                    <a:pt x="12525756" y="12700"/>
                    <a:pt x="12441301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143280" y="2405211"/>
            <a:ext cx="3544044" cy="740718"/>
            <a:chOff x="0" y="0"/>
            <a:chExt cx="4725392" cy="98762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25392" cy="987623"/>
            </a:xfrm>
            <a:custGeom>
              <a:avLst/>
              <a:gdLst/>
              <a:ahLst/>
              <a:cxnLst/>
              <a:rect l="l" t="t" r="r" b="b"/>
              <a:pathLst>
                <a:path w="4725392" h="987623">
                  <a:moveTo>
                    <a:pt x="0" y="0"/>
                  </a:moveTo>
                  <a:lnTo>
                    <a:pt x="4725392" y="0"/>
                  </a:lnTo>
                  <a:lnTo>
                    <a:pt x="4725392" y="987623"/>
                  </a:lnTo>
                  <a:lnTo>
                    <a:pt x="0" y="987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4725392" cy="10352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Key Outcomes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143280" y="3316040"/>
            <a:ext cx="8859441" cy="907256"/>
            <a:chOff x="0" y="0"/>
            <a:chExt cx="11812588" cy="12096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12588" cy="1209675"/>
            </a:xfrm>
            <a:custGeom>
              <a:avLst/>
              <a:gdLst/>
              <a:ahLst/>
              <a:cxnLst/>
              <a:rect l="l" t="t" r="r" b="b"/>
              <a:pathLst>
                <a:path w="11812588" h="1209675">
                  <a:moveTo>
                    <a:pt x="0" y="0"/>
                  </a:moveTo>
                  <a:lnTo>
                    <a:pt x="11812588" y="0"/>
                  </a:lnTo>
                  <a:lnTo>
                    <a:pt x="1181258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1181258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Achieved ~98–99% test accuracy with a CNN on 128x128 MNIST images.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43280" y="4393406"/>
            <a:ext cx="8859441" cy="907256"/>
            <a:chOff x="0" y="0"/>
            <a:chExt cx="11812588" cy="12096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812588" cy="1209675"/>
            </a:xfrm>
            <a:custGeom>
              <a:avLst/>
              <a:gdLst/>
              <a:ahLst/>
              <a:cxnLst/>
              <a:rect l="l" t="t" r="r" b="b"/>
              <a:pathLst>
                <a:path w="11812588" h="1209675">
                  <a:moveTo>
                    <a:pt x="0" y="0"/>
                  </a:moveTo>
                  <a:lnTo>
                    <a:pt x="11812588" y="0"/>
                  </a:lnTo>
                  <a:lnTo>
                    <a:pt x="1181258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1181258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Implemented enhanced preprocessing for custom image prediction and model persistence.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845475" y="6008042"/>
            <a:ext cx="9455051" cy="3482726"/>
            <a:chOff x="0" y="0"/>
            <a:chExt cx="12606735" cy="4643635"/>
          </a:xfrm>
        </p:grpSpPr>
        <p:sp>
          <p:nvSpPr>
            <p:cNvPr id="23" name="Freeform 23"/>
            <p:cNvSpPr/>
            <p:nvPr/>
          </p:nvSpPr>
          <p:spPr>
            <a:xfrm>
              <a:off x="6350" y="6660"/>
              <a:ext cx="12594082" cy="4630190"/>
            </a:xfrm>
            <a:custGeom>
              <a:avLst/>
              <a:gdLst/>
              <a:ahLst/>
              <a:cxnLst/>
              <a:rect l="l" t="t" r="r" b="b"/>
              <a:pathLst>
                <a:path w="12594082" h="4630190">
                  <a:moveTo>
                    <a:pt x="0" y="166506"/>
                  </a:moveTo>
                  <a:cubicBezTo>
                    <a:pt x="0" y="74595"/>
                    <a:pt x="71247" y="0"/>
                    <a:pt x="159131" y="0"/>
                  </a:cubicBezTo>
                  <a:lnTo>
                    <a:pt x="12434951" y="0"/>
                  </a:lnTo>
                  <a:cubicBezTo>
                    <a:pt x="12522835" y="0"/>
                    <a:pt x="12594082" y="74595"/>
                    <a:pt x="12594082" y="166506"/>
                  </a:cubicBezTo>
                  <a:lnTo>
                    <a:pt x="12594082" y="4463685"/>
                  </a:lnTo>
                  <a:cubicBezTo>
                    <a:pt x="12594082" y="4555729"/>
                    <a:pt x="12522835" y="4630191"/>
                    <a:pt x="12434951" y="4630191"/>
                  </a:cubicBezTo>
                  <a:lnTo>
                    <a:pt x="159131" y="4630191"/>
                  </a:lnTo>
                  <a:cubicBezTo>
                    <a:pt x="71247" y="4630191"/>
                    <a:pt x="0" y="4555596"/>
                    <a:pt x="0" y="4463685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12606782" cy="4643511"/>
            </a:xfrm>
            <a:custGeom>
              <a:avLst/>
              <a:gdLst/>
              <a:ahLst/>
              <a:cxnLst/>
              <a:rect l="l" t="t" r="r" b="b"/>
              <a:pathLst>
                <a:path w="12606782" h="4643511">
                  <a:moveTo>
                    <a:pt x="0" y="173166"/>
                  </a:moveTo>
                  <a:cubicBezTo>
                    <a:pt x="0" y="77525"/>
                    <a:pt x="74041" y="0"/>
                    <a:pt x="165481" y="0"/>
                  </a:cubicBezTo>
                  <a:lnTo>
                    <a:pt x="12441301" y="0"/>
                  </a:lnTo>
                  <a:lnTo>
                    <a:pt x="12441301" y="6660"/>
                  </a:lnTo>
                  <a:lnTo>
                    <a:pt x="12441301" y="0"/>
                  </a:lnTo>
                  <a:cubicBezTo>
                    <a:pt x="12532613" y="0"/>
                    <a:pt x="12606782" y="77525"/>
                    <a:pt x="12606782" y="173166"/>
                  </a:cubicBezTo>
                  <a:lnTo>
                    <a:pt x="12600432" y="173166"/>
                  </a:lnTo>
                  <a:lnTo>
                    <a:pt x="12606782" y="173166"/>
                  </a:lnTo>
                  <a:lnTo>
                    <a:pt x="12606782" y="4470345"/>
                  </a:lnTo>
                  <a:lnTo>
                    <a:pt x="12600432" y="4470345"/>
                  </a:lnTo>
                  <a:lnTo>
                    <a:pt x="12606782" y="4470345"/>
                  </a:lnTo>
                  <a:cubicBezTo>
                    <a:pt x="12606782" y="4565986"/>
                    <a:pt x="12532740" y="4643511"/>
                    <a:pt x="12441301" y="4643511"/>
                  </a:cubicBezTo>
                  <a:lnTo>
                    <a:pt x="12441301" y="4636851"/>
                  </a:lnTo>
                  <a:lnTo>
                    <a:pt x="12441301" y="4643511"/>
                  </a:lnTo>
                  <a:lnTo>
                    <a:pt x="165481" y="4643511"/>
                  </a:lnTo>
                  <a:lnTo>
                    <a:pt x="165481" y="4636851"/>
                  </a:lnTo>
                  <a:lnTo>
                    <a:pt x="165481" y="4643511"/>
                  </a:lnTo>
                  <a:cubicBezTo>
                    <a:pt x="74168" y="4643511"/>
                    <a:pt x="0" y="4565986"/>
                    <a:pt x="0" y="4470345"/>
                  </a:cubicBezTo>
                  <a:lnTo>
                    <a:pt x="0" y="173166"/>
                  </a:lnTo>
                  <a:lnTo>
                    <a:pt x="6350" y="173166"/>
                  </a:lnTo>
                  <a:lnTo>
                    <a:pt x="0" y="173166"/>
                  </a:lnTo>
                  <a:moveTo>
                    <a:pt x="12700" y="173166"/>
                  </a:moveTo>
                  <a:lnTo>
                    <a:pt x="12700" y="4470345"/>
                  </a:lnTo>
                  <a:lnTo>
                    <a:pt x="6350" y="4470345"/>
                  </a:lnTo>
                  <a:lnTo>
                    <a:pt x="12700" y="4470345"/>
                  </a:lnTo>
                  <a:cubicBezTo>
                    <a:pt x="12700" y="4558660"/>
                    <a:pt x="81026" y="4630191"/>
                    <a:pt x="165481" y="4630191"/>
                  </a:cubicBezTo>
                  <a:lnTo>
                    <a:pt x="12441301" y="4630191"/>
                  </a:lnTo>
                  <a:cubicBezTo>
                    <a:pt x="12525628" y="4630191"/>
                    <a:pt x="12594082" y="4558526"/>
                    <a:pt x="12594082" y="4470345"/>
                  </a:cubicBezTo>
                  <a:lnTo>
                    <a:pt x="12594082" y="173166"/>
                  </a:lnTo>
                  <a:cubicBezTo>
                    <a:pt x="12594082" y="84851"/>
                    <a:pt x="12525756" y="13320"/>
                    <a:pt x="12441301" y="13320"/>
                  </a:cubicBezTo>
                  <a:lnTo>
                    <a:pt x="165481" y="13320"/>
                  </a:lnTo>
                  <a:lnTo>
                    <a:pt x="165481" y="6660"/>
                  </a:lnTo>
                  <a:lnTo>
                    <a:pt x="165481" y="13320"/>
                  </a:lnTo>
                  <a:cubicBezTo>
                    <a:pt x="81026" y="13320"/>
                    <a:pt x="12700" y="84985"/>
                    <a:pt x="12700" y="173166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8143280" y="5935886"/>
            <a:ext cx="3544044" cy="677291"/>
            <a:chOff x="0" y="0"/>
            <a:chExt cx="4725392" cy="90305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725392" cy="903055"/>
            </a:xfrm>
            <a:custGeom>
              <a:avLst/>
              <a:gdLst/>
              <a:ahLst/>
              <a:cxnLst/>
              <a:rect l="l" t="t" r="r" b="b"/>
              <a:pathLst>
                <a:path w="4725392" h="903055">
                  <a:moveTo>
                    <a:pt x="0" y="0"/>
                  </a:moveTo>
                  <a:lnTo>
                    <a:pt x="4725392" y="0"/>
                  </a:lnTo>
                  <a:lnTo>
                    <a:pt x="4725392" y="903055"/>
                  </a:lnTo>
                  <a:lnTo>
                    <a:pt x="0" y="9030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4725392" cy="9506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Future Directions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143280" y="6783289"/>
            <a:ext cx="8859441" cy="453629"/>
            <a:chOff x="0" y="0"/>
            <a:chExt cx="11812588" cy="60483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812588" cy="604838"/>
            </a:xfrm>
            <a:custGeom>
              <a:avLst/>
              <a:gdLst/>
              <a:ahLst/>
              <a:cxnLst/>
              <a:rect l="l" t="t" r="r" b="b"/>
              <a:pathLst>
                <a:path w="11812588" h="604838">
                  <a:moveTo>
                    <a:pt x="0" y="0"/>
                  </a:moveTo>
                  <a:lnTo>
                    <a:pt x="11812588" y="0"/>
                  </a:lnTo>
                  <a:lnTo>
                    <a:pt x="118125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1181258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Experiment with hyperparameters like learning rate and dropout.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143280" y="7336036"/>
            <a:ext cx="8859441" cy="453629"/>
            <a:chOff x="0" y="0"/>
            <a:chExt cx="11812588" cy="60483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812588" cy="604838"/>
            </a:xfrm>
            <a:custGeom>
              <a:avLst/>
              <a:gdLst/>
              <a:ahLst/>
              <a:cxnLst/>
              <a:rect l="l" t="t" r="r" b="b"/>
              <a:pathLst>
                <a:path w="11812588" h="604838">
                  <a:moveTo>
                    <a:pt x="0" y="0"/>
                  </a:moveTo>
                  <a:lnTo>
                    <a:pt x="11812588" y="0"/>
                  </a:lnTo>
                  <a:lnTo>
                    <a:pt x="118125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0"/>
              <a:ext cx="1181258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Apply data augmentation to improve robustness.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143280" y="7888784"/>
            <a:ext cx="8859441" cy="453629"/>
            <a:chOff x="0" y="0"/>
            <a:chExt cx="11812588" cy="60483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812588" cy="604838"/>
            </a:xfrm>
            <a:custGeom>
              <a:avLst/>
              <a:gdLst/>
              <a:ahLst/>
              <a:cxnLst/>
              <a:rect l="l" t="t" r="r" b="b"/>
              <a:pathLst>
                <a:path w="11812588" h="604838">
                  <a:moveTo>
                    <a:pt x="0" y="0"/>
                  </a:moveTo>
                  <a:lnTo>
                    <a:pt x="11812588" y="0"/>
                  </a:lnTo>
                  <a:lnTo>
                    <a:pt x="118125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95250"/>
              <a:ext cx="1181258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Test on diverse custom handwritten digits.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143280" y="8441531"/>
            <a:ext cx="8859441" cy="453629"/>
            <a:chOff x="0" y="0"/>
            <a:chExt cx="11812588" cy="60483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1812588" cy="604838"/>
            </a:xfrm>
            <a:custGeom>
              <a:avLst/>
              <a:gdLst/>
              <a:ahLst/>
              <a:cxnLst/>
              <a:rect l="l" t="t" r="r" b="b"/>
              <a:pathLst>
                <a:path w="11812588" h="604838">
                  <a:moveTo>
                    <a:pt x="0" y="0"/>
                  </a:moveTo>
                  <a:lnTo>
                    <a:pt x="11812588" y="0"/>
                  </a:lnTo>
                  <a:lnTo>
                    <a:pt x="118125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95250"/>
              <a:ext cx="1181258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Deploy model with Streamlit for interactive use.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537</Words>
  <Application>Microsoft Office PowerPoint</Application>
  <PresentationFormat>Custom</PresentationFormat>
  <Paragraphs>91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Poppins Bold</vt:lpstr>
      <vt:lpstr>Roboto</vt:lpstr>
      <vt:lpstr>Calibri</vt:lpstr>
      <vt:lpstr>Arial</vt:lpstr>
      <vt:lpstr>Poppins Light</vt:lpstr>
      <vt:lpstr>Calibri (MS)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Handwritten-Digit-Recognition-with-Deep-Learning-128x128-Input.pptx</dc:title>
  <cp:lastModifiedBy>ARYAN DHULL</cp:lastModifiedBy>
  <cp:revision>3</cp:revision>
  <dcterms:created xsi:type="dcterms:W3CDTF">2006-08-16T00:00:00Z</dcterms:created>
  <dcterms:modified xsi:type="dcterms:W3CDTF">2025-08-21T03:28:19Z</dcterms:modified>
  <dc:identifier>DAGla8Hv2VY</dc:identifier>
</cp:coreProperties>
</file>